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25" r:id="rId5"/>
    <p:sldId id="826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E7CCEF-5C4A-4FEB-8984-9708F84F6F91}" v="3" dt="2024-04-04T15:01:00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6249C4B-6F73-4F92-B012-84BBA2E5B7E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06995F6-5B15-43C9-A057-FD05264E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0725" y="1165225"/>
            <a:ext cx="5594350" cy="3146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4637">
              <a:defRPr/>
            </a:pPr>
            <a:fld id="{439BCF41-5DCC-4FC1-928B-3FC4B530BDDC}" type="slidenum">
              <a:rPr lang="en-US">
                <a:solidFill>
                  <a:prstClr val="black"/>
                </a:solidFill>
                <a:latin typeface="Calibri"/>
              </a:rPr>
              <a:pPr defTabSz="934637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948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1B387-99A1-99B9-78F2-B1AF09E62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281C33-EB43-36ED-F99B-37397A789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7F749-5A6C-DEE8-9D30-D2FAD254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142D6-20BF-DFC6-6355-7486ED68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4A818-7AFD-D552-165B-A252CE3D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1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AB07-8DDB-E74B-3194-169A54B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FED2D-40A1-E2D7-1186-A8A3CCD58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E0457-99AA-3385-A579-E928574F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10EB0-0872-2AC3-AA5A-1CB9B91D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A3A0C-B3BB-E77C-D9E9-74085F18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6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C7C75-C0C5-B50B-03D8-88EEEBEAE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6DD5E-5659-CFD8-450F-669AE8452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D575D-EB6D-8E49-2191-9A148C33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73020-719C-04D3-5A7B-B77C0CEE2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0D4AE-BFD0-B9C3-17C4-BFB23337C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96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6A679CD-5B18-4662-A17A-01298142F68A}" type="datetimeFigureOut">
              <a:rPr lang="en-US" smtClean="0"/>
              <a:pPr>
                <a:defRPr/>
              </a:pPr>
              <a:t>4/4/2024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FC17348-F109-4969-9791-4841BC101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6A7982E-8F81-7683-5B9E-319FB210D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744"/>
            <a:ext cx="10515600" cy="778035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lang="en-US" sz="3150" b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65F35D-528F-84F4-7530-3B6F2BF795BE}"/>
              </a:ext>
            </a:extLst>
          </p:cNvPr>
          <p:cNvSpPr/>
          <p:nvPr userDrawn="1"/>
        </p:nvSpPr>
        <p:spPr>
          <a:xfrm>
            <a:off x="8299" y="117792"/>
            <a:ext cx="12192000" cy="289198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34D3D6-A5AC-6A05-ACB9-5AEE89D277D4}"/>
              </a:ext>
            </a:extLst>
          </p:cNvPr>
          <p:cNvSpPr/>
          <p:nvPr userDrawn="1"/>
        </p:nvSpPr>
        <p:spPr>
          <a:xfrm>
            <a:off x="8299" y="3"/>
            <a:ext cx="12192000" cy="3657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E567CF-890B-F48A-5C91-CF7EBE4CC14D}"/>
              </a:ext>
            </a:extLst>
          </p:cNvPr>
          <p:cNvSpPr/>
          <p:nvPr userDrawn="1"/>
        </p:nvSpPr>
        <p:spPr>
          <a:xfrm>
            <a:off x="8299" y="6628325"/>
            <a:ext cx="12192000" cy="215329"/>
          </a:xfrm>
          <a:prstGeom prst="rect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7C31F-C784-9F4E-955F-F1749375BD97}"/>
              </a:ext>
            </a:extLst>
          </p:cNvPr>
          <p:cNvSpPr/>
          <p:nvPr userDrawn="1"/>
        </p:nvSpPr>
        <p:spPr>
          <a:xfrm>
            <a:off x="8299" y="6650574"/>
            <a:ext cx="12192000" cy="2028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1D15F5-C7F6-BA46-D302-979B760FBB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151" y="6684883"/>
            <a:ext cx="2271700" cy="1342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7967C1-EA81-45D0-204E-1419133FF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50000"/>
          </a:blip>
          <a:srcRect l="16" t="17647" r="-2" b="53702"/>
          <a:stretch/>
        </p:blipFill>
        <p:spPr>
          <a:xfrm>
            <a:off x="1" y="0"/>
            <a:ext cx="12208599" cy="365760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5CC28ED-F387-8E3D-07CB-A52700133A41}"/>
              </a:ext>
            </a:extLst>
          </p:cNvPr>
          <p:cNvSpPr txBox="1">
            <a:spLocks/>
          </p:cNvSpPr>
          <p:nvPr userDrawn="1"/>
        </p:nvSpPr>
        <p:spPr>
          <a:xfrm>
            <a:off x="9457099" y="6637275"/>
            <a:ext cx="2743200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60E0C4-484C-40F3-AAE8-A255F0362913}" type="slidenum">
              <a:rPr lang="en-US" sz="900" smtClean="0"/>
              <a:pPr/>
              <a:t>‹#›</a:t>
            </a:fld>
            <a:endParaRPr lang="en-US" sz="900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AA95EAB8-CDD9-AB0C-6FC2-FC4C2CE1328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56" y="20615"/>
            <a:ext cx="1395963" cy="329240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7DB03247-8DAF-E769-D3C5-C01D282E2DE6}"/>
              </a:ext>
            </a:extLst>
          </p:cNvPr>
          <p:cNvSpPr txBox="1">
            <a:spLocks/>
          </p:cNvSpPr>
          <p:nvPr userDrawn="1"/>
        </p:nvSpPr>
        <p:spPr>
          <a:xfrm>
            <a:off x="5283606" y="63779"/>
            <a:ext cx="1641388" cy="103875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C85A739-D36D-0704-544A-1BED60391CA0}"/>
              </a:ext>
            </a:extLst>
          </p:cNvPr>
          <p:cNvSpPr txBox="1">
            <a:spLocks/>
          </p:cNvSpPr>
          <p:nvPr userDrawn="1"/>
        </p:nvSpPr>
        <p:spPr>
          <a:xfrm>
            <a:off x="70877" y="6730616"/>
            <a:ext cx="1641388" cy="103875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22A02F5B-612F-EA98-8A6A-9914AF2265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987" y="14348"/>
            <a:ext cx="1418896" cy="41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71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229C-3D68-E867-EDC7-96337C347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E0AE-9D05-9388-D5C6-B6835F23F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6D376-004F-1FF9-BF8B-7F2DDA65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2551-6687-36CD-BADF-8B873B3E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9A600-E9C9-095F-81D3-A8BFAC8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6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B8FF-9D89-600E-E775-611FB1680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BD99B-A1C3-F96B-6BB5-62324BFEE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64C0F-A0AA-1915-05D9-D33D446C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CF0FF-B81D-224A-AEFA-BD46BB2D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D81A4-80D1-711F-C33E-8E91705D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6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2A8A-A373-2F92-CC51-6B6F6CAAF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FD836-12EA-90B0-5AF1-2BC529136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61847-124F-DFFD-2A3A-52DDC3C94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B7764-6C47-C585-068B-1828BC68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657F3-FF68-3ADA-EE44-CEF2A09A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4C806-02DC-B849-7145-3D2E8115D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6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821D6-4C13-6C5F-0690-37E505E0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BFBAE-EA70-C5BB-71F2-4D56071D0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2F311-59A9-4E5E-D143-EFDC9C9D7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FD8D29-A9FA-EB2E-3580-F8B90F10E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FABAA8-390D-0212-8D1C-5AD5A9649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3D7176-8DED-B26C-531E-455F9B05A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C4FF34-C090-5305-68DC-92A65177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A5710-B3DF-0EB3-BD14-8591DBCC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3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018BE-5732-546B-7D0F-6610F381F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3745CD-4296-F92E-29DA-0EE808DB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CCC4D-BBDD-E6ED-DBAF-4FB2D1274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3D0AD-9096-071B-0DED-0F5C7788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5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14C8AF-5A85-011F-BAFA-A685AF22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FFDC6-BC6C-3B37-5BAA-3A8D09DA2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790BF-A4EA-1E7E-68DC-8CF6DD5DC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6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326D2-A428-984D-FC64-2E3CFE75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0EBED-00E5-6052-2093-85319D5FE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EC21B-2618-2A72-6B0F-66FBD7587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EC7A8-527C-B929-94E5-B992494AE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77825-32D3-C880-107E-F367F499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B8042-58A0-A226-698F-25DBB5C11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4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9CE76-9CEA-FB47-C45E-D46129EFB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B044A9-B116-4C0B-F7D8-386596C58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17BC8-D607-CB48-1408-6F02F4ABE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5A7ED-4C97-6760-568B-235B7485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24095-03F6-B58F-8A35-D5C43B43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46545-E5C9-F278-6E1E-332FFA72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7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CF927A-5AFE-1E2A-1983-64EB9F765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30F2E-6B81-4DF2-6CCC-DDB73498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0DB5D-6C29-14EF-4A5A-7422B9960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2ECE5F-7307-4F8D-8A97-BF2B33705F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82736-B4A8-4032-2565-0E61BF0E8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466D5-81BB-B517-39D4-3CC2368DA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90988E-8243-47AF-A9CA-F747D20C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5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084E4208-06A2-437A-955E-54B918CC6806}" type="slidenum">
              <a:rPr lang="en-US" dirty="0">
                <a:latin typeface="Calibri"/>
              </a:rPr>
              <a:pPr defTabSz="914400">
                <a:defRPr/>
              </a:pPr>
              <a:t>1</a:t>
            </a:fld>
            <a:endParaRPr lang="en-US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1744"/>
            <a:ext cx="10515600" cy="932956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dirty="0">
                <a:latin typeface="Arial"/>
                <a:cs typeface="Arial"/>
              </a:rPr>
              <a:t>CL26 Orientation Schedule 19 April 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Bliss Auditorium/Root Hall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81000" y="1587497"/>
            <a:ext cx="11566767" cy="494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  <a:noAutofit/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0700 - 0800    Registration </a:t>
            </a: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0800 - 0810    Admin Remarks</a:t>
            </a:r>
            <a:endParaRPr lang="en-US" sz="1800" dirty="0">
              <a:solidFill>
                <a:prstClr val="black"/>
              </a:solidFill>
              <a:latin typeface="Arial"/>
              <a:ea typeface="Calibri"/>
              <a:cs typeface="Arial"/>
            </a:endParaRP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 dirty="0">
                <a:latin typeface="Arial"/>
                <a:cs typeface="Arial"/>
              </a:rPr>
              <a:t>0810 - 0830    Commandant/Dep Commandant's (Reserve Affairs) Welcome</a:t>
            </a:r>
            <a:endParaRPr lang="en-US" sz="1800">
              <a:latin typeface="Arial"/>
              <a:ea typeface="Calibri"/>
              <a:cs typeface="Arial"/>
            </a:endParaRP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0830 - 0840    Dean's Welcome </a:t>
            </a:r>
            <a:endParaRPr lang="en-US" sz="1800" dirty="0">
              <a:solidFill>
                <a:prstClr val="black"/>
              </a:solidFill>
              <a:latin typeface="Arial"/>
              <a:ea typeface="Calibri"/>
              <a:cs typeface="Arial"/>
            </a:endParaRP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0840 - 0850    DDE Chair’s Welcome </a:t>
            </a:r>
            <a:endParaRPr lang="en-US" sz="1800" dirty="0">
              <a:solidFill>
                <a:prstClr val="black"/>
              </a:solidFill>
              <a:latin typeface="Arial"/>
              <a:ea typeface="Calibri"/>
              <a:cs typeface="Arial"/>
            </a:endParaRP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0850 - 0900    Break</a:t>
            </a:r>
            <a:endParaRPr lang="en-US" sz="1800" dirty="0">
              <a:solidFill>
                <a:prstClr val="black"/>
              </a:solidFill>
              <a:latin typeface="Arial"/>
              <a:ea typeface="Calibri"/>
              <a:cs typeface="Arial"/>
            </a:endParaRP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0900 - 0945    First-Year Studies Curriculum &amp; Enterprise Resource Planning Overview </a:t>
            </a:r>
            <a:endParaRPr lang="en-US" sz="1800" dirty="0">
              <a:solidFill>
                <a:prstClr val="black"/>
              </a:solidFill>
              <a:latin typeface="Arial"/>
              <a:ea typeface="Calibri"/>
              <a:cs typeface="Arial"/>
            </a:endParaRP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0945 - 1000    Break</a:t>
            </a:r>
            <a:endParaRPr lang="en-US" sz="1800" dirty="0">
              <a:solidFill>
                <a:prstClr val="black"/>
              </a:solidFill>
              <a:latin typeface="Arial"/>
              <a:ea typeface="Calibri"/>
              <a:cs typeface="Arial"/>
            </a:endParaRP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1000 - 1130    Critical Thinking Workshop (</a:t>
            </a:r>
            <a:r>
              <a:rPr lang="en-US" sz="1800" dirty="0">
                <a:latin typeface="Arial"/>
                <a:cs typeface="Arial"/>
              </a:rPr>
              <a:t>Dr. Steve Gerras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1800" dirty="0">
              <a:solidFill>
                <a:prstClr val="black"/>
              </a:solidFill>
              <a:latin typeface="Arial"/>
              <a:ea typeface="Calibri"/>
              <a:cs typeface="Arial"/>
            </a:endParaRP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1130 - 1300    Lunch and/or self-guided walking tour of Carlisle Barracks or Army Heritage and Education Center</a:t>
            </a: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1300 - 1315   Spouses Brief</a:t>
            </a: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1315 - 1415   Writing Workshop (Applied Communications and Learning Lab)</a:t>
            </a: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1415 - 1430   Break (move to Seminar Rooms)</a:t>
            </a:r>
          </a:p>
          <a:p>
            <a:pPr marL="0" indent="0">
              <a:lnSpc>
                <a:spcPct val="90000"/>
              </a:lnSpc>
              <a:spcBef>
                <a:spcPts val="451"/>
              </a:spcBef>
              <a:buNone/>
              <a:defRPr/>
            </a:pPr>
            <a:r>
              <a:rPr lang="en-US" sz="1800">
                <a:solidFill>
                  <a:prstClr val="black"/>
                </a:solidFill>
                <a:latin typeface="Arial"/>
                <a:cs typeface="Arial"/>
              </a:rPr>
              <a:t>1430 - 1700   Seminar Time FI-led Discussion (Seminars 1-12 Book Issue and Photo)</a:t>
            </a:r>
            <a:endParaRPr lang="en-US" sz="18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812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A0AC1-A18C-8EF9-53A5-17430A18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Autofit/>
          </a:bodyPr>
          <a:lstStyle/>
          <a:p>
            <a:r>
              <a:rPr lang="en-US" sz="3200" dirty="0">
                <a:latin typeface="Arial"/>
                <a:cs typeface="Arial"/>
              </a:rPr>
              <a:t>CL26 Orientation Schedule 20 April </a:t>
            </a:r>
            <a:br>
              <a:rPr lang="en-US" sz="3200" dirty="0">
                <a:latin typeface="Arial"/>
              </a:rPr>
            </a:br>
            <a:r>
              <a:rPr lang="en-US" sz="3200" dirty="0">
                <a:latin typeface="Arial"/>
                <a:cs typeface="Arial"/>
              </a:rPr>
              <a:t>Bliss Auditorium/Root Hall</a:t>
            </a:r>
            <a:endParaRPr lang="en-US" sz="3200" b="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57C043-F482-5029-35B9-6E5259D24F1D}"/>
              </a:ext>
            </a:extLst>
          </p:cNvPr>
          <p:cNvSpPr txBox="1"/>
          <p:nvPr/>
        </p:nvSpPr>
        <p:spPr>
          <a:xfrm>
            <a:off x="228600" y="1792416"/>
            <a:ext cx="11830279" cy="347582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>
              <a:lnSpc>
                <a:spcPct val="90000"/>
              </a:lnSpc>
              <a:spcBef>
                <a:spcPts val="451"/>
              </a:spcBef>
            </a:pPr>
            <a:r>
              <a:rPr lang="en-US" sz="1800" dirty="0">
                <a:latin typeface="Arial"/>
                <a:cs typeface="Arial"/>
              </a:rPr>
              <a:t>0730 - 0800    Late Registration</a:t>
            </a:r>
            <a:endParaRPr lang="en-US" sz="1800" dirty="0">
              <a:solidFill>
                <a:schemeClr val="accent1"/>
              </a:solidFill>
              <a:latin typeface="Arial"/>
              <a:cs typeface="Arial"/>
            </a:endParaRPr>
          </a:p>
          <a:p>
            <a:pPr algn="l">
              <a:lnSpc>
                <a:spcPct val="90000"/>
              </a:lnSpc>
              <a:spcBef>
                <a:spcPts val="451"/>
              </a:spcBef>
            </a:pPr>
            <a:r>
              <a:rPr lang="en-US" sz="1800" dirty="0">
                <a:latin typeface="Arial"/>
                <a:cs typeface="Arial"/>
              </a:rPr>
              <a:t>0800 - 0805    Admin remarks</a:t>
            </a:r>
          </a:p>
          <a:p>
            <a:pPr algn="l">
              <a:lnSpc>
                <a:spcPct val="90000"/>
              </a:lnSpc>
              <a:spcBef>
                <a:spcPts val="451"/>
              </a:spcBef>
            </a:pPr>
            <a:r>
              <a:rPr lang="en-US" sz="1800" dirty="0">
                <a:latin typeface="Arial"/>
                <a:cs typeface="Arial"/>
              </a:rPr>
              <a:t>0805 - 0900    Strategic Leadership (DE2301)</a:t>
            </a:r>
            <a:endParaRPr lang="en-US" sz="1800" dirty="0">
              <a:latin typeface="Arial"/>
              <a:ea typeface="Calibri"/>
              <a:cs typeface="Arial"/>
            </a:endParaRPr>
          </a:p>
          <a:p>
            <a:pPr algn="l">
              <a:lnSpc>
                <a:spcPct val="90000"/>
              </a:lnSpc>
              <a:spcBef>
                <a:spcPts val="451"/>
              </a:spcBef>
            </a:pPr>
            <a:r>
              <a:rPr lang="en-US" sz="1800" dirty="0">
                <a:latin typeface="Arial"/>
                <a:cs typeface="Arial"/>
              </a:rPr>
              <a:t>0900 - 0910    First-Year Studies Comprehensive Exam (DE2305)</a:t>
            </a:r>
          </a:p>
          <a:p>
            <a:pPr algn="l">
              <a:lnSpc>
                <a:spcPct val="90000"/>
              </a:lnSpc>
              <a:spcBef>
                <a:spcPts val="451"/>
              </a:spcBef>
            </a:pPr>
            <a:r>
              <a:rPr lang="en-US" sz="1800" dirty="0">
                <a:latin typeface="Arial"/>
                <a:cs typeface="Arial"/>
              </a:rPr>
              <a:t>0910 - 0920    Break</a:t>
            </a:r>
          </a:p>
          <a:p>
            <a:pPr algn="l">
              <a:lnSpc>
                <a:spcPct val="90000"/>
              </a:lnSpc>
              <a:spcBef>
                <a:spcPts val="451"/>
              </a:spcBef>
            </a:pPr>
            <a:r>
              <a:rPr lang="en-US" sz="1800" dirty="0">
                <a:latin typeface="Arial"/>
                <a:cs typeface="Arial"/>
              </a:rPr>
              <a:t>0920 - 0945    Library Orientation Brief </a:t>
            </a:r>
          </a:p>
          <a:p>
            <a:pPr algn="l">
              <a:lnSpc>
                <a:spcPct val="90000"/>
              </a:lnSpc>
              <a:spcBef>
                <a:spcPts val="451"/>
              </a:spcBef>
            </a:pPr>
            <a:r>
              <a:rPr lang="en-US" sz="1800" dirty="0">
                <a:latin typeface="Arial"/>
                <a:cs typeface="Arial"/>
              </a:rPr>
              <a:t>0945 - 1000    Break (move to Seminar Rooms)</a:t>
            </a:r>
          </a:p>
          <a:p>
            <a:pPr algn="l">
              <a:lnSpc>
                <a:spcPct val="90000"/>
              </a:lnSpc>
              <a:spcBef>
                <a:spcPts val="451"/>
              </a:spcBef>
            </a:pPr>
            <a:r>
              <a:rPr lang="en-US" sz="1800" dirty="0">
                <a:latin typeface="Arial"/>
                <a:cs typeface="Arial"/>
              </a:rPr>
              <a:t>1000 - 1130    Seminar Time: FI-led Discussion </a:t>
            </a:r>
            <a:endParaRPr lang="en-US" sz="1800">
              <a:latin typeface="Arial"/>
              <a:ea typeface="Calibri"/>
              <a:cs typeface="Arial"/>
            </a:endParaRPr>
          </a:p>
          <a:p>
            <a:pPr algn="l">
              <a:lnSpc>
                <a:spcPct val="90000"/>
              </a:lnSpc>
              <a:spcBef>
                <a:spcPts val="451"/>
              </a:spcBef>
            </a:pPr>
            <a:r>
              <a:rPr lang="en-US" sz="1800" dirty="0">
                <a:latin typeface="Arial"/>
                <a:cs typeface="Arial"/>
              </a:rPr>
              <a:t>1130 - 1130    Lunch and/or self-guided walking tour of Carlisle Barracks or Army Heritage and Education Center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en-US" sz="1800">
                <a:latin typeface="Arial"/>
                <a:cs typeface="Arial"/>
              </a:rPr>
              <a:t>1300 - 1630   Seminar Time FI-led Discussion (Seminars 13 -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24 Book Issue and Photo)</a:t>
            </a:r>
          </a:p>
          <a:p>
            <a:pPr algn="l">
              <a:lnSpc>
                <a:spcPct val="90000"/>
              </a:lnSpc>
              <a:spcBef>
                <a:spcPts val="451"/>
              </a:spcBef>
            </a:pP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7489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Section xmlns="cb4319d4-4a91-4281-8f69-b0e34211cf5b">Select</Section>
    <_ip_UnifiedCompliancePolicyProperties xmlns="http://schemas.microsoft.com/sharepoint/v3" xsi:nil="true"/>
    <TaxCatchAll xmlns="d6e074f2-ba09-4a83-a948-e56f11b8b48d" xsi:nil="true"/>
    <lcf76f155ced4ddcb4097134ff3c332f xmlns="cb4319d4-4a91-4281-8f69-b0e34211cf5b">
      <Terms xmlns="http://schemas.microsoft.com/office/infopath/2007/PartnerControls"/>
    </lcf76f155ced4ddcb4097134ff3c332f>
    <Notes0 xmlns="cb4319d4-4a91-4281-8f69-b0e34211cf5b" xsi:nil="true"/>
    <Status xmlns="cb4319d4-4a91-4281-8f69-b0e34211cf5b">Select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79360E8474144ABAEEB9BD43C5DF4" ma:contentTypeVersion="24" ma:contentTypeDescription="Create a new document." ma:contentTypeScope="" ma:versionID="cdac3aaa0a575e45a51a8330a1945764">
  <xsd:schema xmlns:xsd="http://www.w3.org/2001/XMLSchema" xmlns:xs="http://www.w3.org/2001/XMLSchema" xmlns:p="http://schemas.microsoft.com/office/2006/metadata/properties" xmlns:ns1="http://schemas.microsoft.com/sharepoint/v3" xmlns:ns2="cb4319d4-4a91-4281-8f69-b0e34211cf5b" xmlns:ns3="d6e074f2-ba09-4a83-a948-e56f11b8b48d" targetNamespace="http://schemas.microsoft.com/office/2006/metadata/properties" ma:root="true" ma:fieldsID="0ac5ba43b56954961c034e23e0595b4c" ns1:_="" ns2:_="" ns3:_="">
    <xsd:import namespace="http://schemas.microsoft.com/sharepoint/v3"/>
    <xsd:import namespace="cb4319d4-4a91-4281-8f69-b0e34211cf5b"/>
    <xsd:import namespace="d6e074f2-ba09-4a83-a948-e56f11b8b4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Section" minOccurs="0"/>
                <xsd:element ref="ns2:Status" minOccurs="0"/>
                <xsd:element ref="ns2:Notes0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319d4-4a91-4281-8f69-b0e34211cf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23b8282-a72d-4fa1-8d05-6c9234864e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Section" ma:index="24" nillable="true" ma:displayName="Section" ma:default="Select" ma:description="Used to set meta data values that allow O365 to organize and process information related to documents. This works to decrease duplication of efforts, creating multiple document copies/versions and reducing confusion." ma:format="Dropdown" ma:indexed="true" ma:internalName="Section">
      <xsd:simpleType>
        <xsd:restriction base="dms:Choice">
          <xsd:enumeration value="Select"/>
          <xsd:enumeration value="Breakout Room 1"/>
          <xsd:enumeration value="Breakout Room 2"/>
          <xsd:enumeration value="Breakout Room 3"/>
          <xsd:enumeration value="DDE 1st Year Admin"/>
          <xsd:enumeration value="DE2300"/>
          <xsd:enumeration value="DE2301"/>
          <xsd:enumeration value="DE2302"/>
          <xsd:enumeration value="DE2303"/>
          <xsd:enumeration value="DE2304"/>
          <xsd:enumeration value="DE2306"/>
          <xsd:enumeration value="First Year Director Admin"/>
          <xsd:enumeration value="General"/>
          <xsd:enumeration value="Jerads Time Out Room"/>
          <xsd:enumeration value="Teams Training"/>
        </xsd:restriction>
      </xsd:simpleType>
    </xsd:element>
    <xsd:element name="Status" ma:index="25" nillable="true" ma:displayName="Status" ma:default="Select" ma:description="Select the category that best describes what process, action or relevance associated with the document. Current Year indicates an approved (or active) document normally archived or a reference, but used for a course or event in the current academic year. All choices other than Select, Archive and Other automatically indicate current year." ma:format="Dropdown" ma:internalName="Status">
      <xsd:simpleType>
        <xsd:restriction base="dms:Choice">
          <xsd:enumeration value="Select"/>
          <xsd:enumeration value="Archive"/>
          <xsd:enumeration value="Reference"/>
          <xsd:enumeration value="Current Year"/>
          <xsd:enumeration value="Working Draft"/>
          <xsd:enumeration value="Pending 1Y Director"/>
          <xsd:enumeration value="Pending DDE Chair"/>
          <xsd:enumeration value="Pending AWC Staff"/>
          <xsd:enumeration value="Other"/>
        </xsd:restriction>
      </xsd:simpleType>
    </xsd:element>
    <xsd:element name="Notes0" ma:index="26" nillable="true" ma:displayName="Notes" ma:internalName="Notes0">
      <xsd:simpleType>
        <xsd:restriction base="dms:Note">
          <xsd:maxLength value="255"/>
        </xsd:restriction>
      </xsd:simple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e074f2-ba09-4a83-a948-e56f11b8b4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4451273-5143-459a-836e-d2384df8d87c}" ma:internalName="TaxCatchAll" ma:showField="CatchAllData" ma:web="d6e074f2-ba09-4a83-a948-e56f11b8b4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36F8D4-7161-49F4-9367-E9521F5632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DF75AE-1629-4286-94FA-4522B97BAB6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cb4319d4-4a91-4281-8f69-b0e34211cf5b"/>
    <ds:schemaRef ds:uri="d6e074f2-ba09-4a83-a948-e56f11b8b48d"/>
  </ds:schemaRefs>
</ds:datastoreItem>
</file>

<file path=customXml/itemProps3.xml><?xml version="1.0" encoding="utf-8"?>
<ds:datastoreItem xmlns:ds="http://schemas.openxmlformats.org/officeDocument/2006/customXml" ds:itemID="{032CCFF9-22BD-4F5E-9A5A-509F02F62D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b4319d4-4a91-4281-8f69-b0e34211cf5b"/>
    <ds:schemaRef ds:uri="d6e074f2-ba09-4a83-a948-e56f11b8b4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240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CL26 Orientation Schedule 19 April  Bliss Auditorium/Root Hall</vt:lpstr>
      <vt:lpstr>CL26 Orientation Schedule 20 April  Bliss Auditorium/Root Hall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CL26 Orientation Schedule 19 April  Bliss Auditorium/Root Hall</dc:title>
  <dc:creator>Mike Semrau Mr</dc:creator>
  <cp:lastModifiedBy>Mike Semrau Mr</cp:lastModifiedBy>
  <cp:revision>4</cp:revision>
  <cp:lastPrinted>2024-04-04T14:47:21Z</cp:lastPrinted>
  <dcterms:created xsi:type="dcterms:W3CDTF">2024-04-04T14:45:14Z</dcterms:created>
  <dcterms:modified xsi:type="dcterms:W3CDTF">2024-04-04T19:55:01Z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0x010100D9979360E8474144ABAEEB9BD43C5DF4</vt:lpwstr>
  </property>
  <property fmtid="{D5CDD505-2E9C-101B-9397-08002B2CF9AE}" pid="3" name="MediaServiceImageTags">
    <vt:lpwstr/>
  </property>
</Properties>
</file>